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6"/>
  </p:notesMasterIdLst>
  <p:sldIdLst>
    <p:sldId id="272" r:id="rId5"/>
    <p:sldId id="274" r:id="rId6"/>
    <p:sldId id="275" r:id="rId7"/>
    <p:sldId id="276" r:id="rId8"/>
    <p:sldId id="277" r:id="rId9"/>
    <p:sldId id="284" r:id="rId10"/>
    <p:sldId id="285" r:id="rId11"/>
    <p:sldId id="278" r:id="rId12"/>
    <p:sldId id="282" r:id="rId13"/>
    <p:sldId id="281" r:id="rId14"/>
    <p:sldId id="28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E2175-4A5A-412E-B544-FA3E7BE1D39D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EA6D1-6F22-46FD-AD91-FC510839F7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54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F864-2F28-4237-BB3F-DBE3EEC3A404}" type="datetime1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65F95-D5CB-4597-9A25-760A580A4EC4}" type="datetime1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D033A-33AF-47DA-AE1D-7FBF8C89596B}" type="datetime1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1955D-A16B-4B36-9C9E-9B6A0F460CD0}" type="datetime1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4D8C1C2-5F97-402E-BFDF-BC6976DD2B8E}" type="datetime1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477F5-CDF6-4332-9528-B5F54BD0CC52}" type="datetime1">
              <a:rPr lang="en-US" smtClean="0"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2145-F44D-4EAE-AEA9-510C1E39F158}" type="datetime1">
              <a:rPr lang="en-US" smtClean="0"/>
              <a:t>2/21/2022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9399-AFC0-435C-A8B0-6455D03675EF}" type="datetime1">
              <a:rPr lang="en-US" smtClean="0"/>
              <a:t>2/21/2022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4154-AFFA-40FA-A445-5C940E21A930}" type="datetime1">
              <a:rPr lang="en-US" smtClean="0"/>
              <a:t>2/21/2022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7BCC-828A-4E33-B9B9-533C8665B8CD}" type="datetime1">
              <a:rPr lang="en-US" smtClean="0"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87DBC-E941-44FF-A02C-1134922F1D02}" type="datetime1">
              <a:rPr lang="en-US" smtClean="0"/>
              <a:t>2/21/2022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E9963E1-723C-4B80-BFB3-4E37855A4263}" type="datetime1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lose up of a flowers">
            <a:extLst>
              <a:ext uri="{FF2B5EF4-FFF2-40B4-BE49-F238E27FC236}">
                <a16:creationId xmlns:a16="http://schemas.microsoft.com/office/drawing/2014/main" id="{0EF5E38D-0785-4482-91F2-A65E2DFB5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" b="14789"/>
          <a:stretch/>
        </p:blipFill>
        <p:spPr>
          <a:xfrm>
            <a:off x="20" y="-2"/>
            <a:ext cx="12191980" cy="685798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16652-E95E-40C9-B397-C76AFE1C2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6423" y="3657600"/>
            <a:ext cx="9169213" cy="1426464"/>
          </a:xfrm>
          <a:effectLst>
            <a:glow rad="101600">
              <a:schemeClr val="accent4">
                <a:satMod val="175000"/>
                <a:alpha val="40000"/>
              </a:schemeClr>
            </a:glow>
          </a:effectLst>
          <a:scene3d>
            <a:camera prst="perspectiveContrastingRightFacing"/>
            <a:lightRig rig="threePt" dir="t"/>
          </a:scene3d>
        </p:spPr>
        <p:txBody>
          <a:bodyPr anchor="b">
            <a:normAutofit/>
          </a:bodyPr>
          <a:lstStyle/>
          <a:p>
            <a:pPr algn="ctr"/>
            <a:r>
              <a:rPr lang="en-US" sz="8000" b="1" i="1" dirty="0">
                <a:solidFill>
                  <a:srgbClr val="FFFF00"/>
                </a:solidFill>
                <a:latin typeface="Arial Narrow" panose="020B0606020202030204" pitchFamily="34" charset="0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2486517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9FEAA-5866-486D-9B26-C2869B8485E0}"/>
              </a:ext>
            </a:extLst>
          </p:cNvPr>
          <p:cNvSpPr txBox="1"/>
          <p:nvPr/>
        </p:nvSpPr>
        <p:spPr>
          <a:xfrm>
            <a:off x="2237173" y="1482571"/>
            <a:ext cx="7102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7D3432-A278-44BD-8C12-F3118D240ED4}"/>
              </a:ext>
            </a:extLst>
          </p:cNvPr>
          <p:cNvSpPr txBox="1"/>
          <p:nvPr/>
        </p:nvSpPr>
        <p:spPr>
          <a:xfrm>
            <a:off x="1819922" y="2494625"/>
            <a:ext cx="80786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image colorization our goal is to produce a colored image given a grayscale input image..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problem is challenging because it is multimodal--- single grayscale image may correspond to many plausible colored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 </a:t>
            </a:r>
            <a:r>
              <a:rPr lang="en-US" dirty="0" err="1"/>
              <a:t>result,traditional</a:t>
            </a:r>
            <a:r>
              <a:rPr lang="en-US" dirty="0"/>
              <a:t> models often relied on significant user input alongside a grayscale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 image colorization is a boutique computer </a:t>
            </a:r>
            <a:r>
              <a:rPr lang="en-US" dirty="0" err="1"/>
              <a:t>graphics,it</a:t>
            </a:r>
            <a:r>
              <a:rPr lang="en-US" dirty="0"/>
              <a:t> is also an instance of a difficult pixel prediction problem in computer vision.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Recently, deep neural networks have shown remarkable  success in automatic image colorization—going from grayscale to color with no additional human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2133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88EEB8-85BC-4DFF-B8BD-2F1907B64606}"/>
              </a:ext>
            </a:extLst>
          </p:cNvPr>
          <p:cNvSpPr txBox="1"/>
          <p:nvPr/>
        </p:nvSpPr>
        <p:spPr>
          <a:xfrm>
            <a:off x="1828800" y="3089429"/>
            <a:ext cx="878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Thank You ………………………..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7640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65049-61CB-4100-B368-0965C29C6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AUTOMATED IMAGE COLORIZATION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02F23-3A87-4CC8-990F-DC6DB49DEB88}"/>
              </a:ext>
            </a:extLst>
          </p:cNvPr>
          <p:cNvSpPr txBox="1"/>
          <p:nvPr/>
        </p:nvSpPr>
        <p:spPr>
          <a:xfrm>
            <a:off x="7248471" y="4716762"/>
            <a:ext cx="4828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Submitted by,</a:t>
            </a:r>
          </a:p>
          <a:p>
            <a:r>
              <a:rPr lang="en-US" dirty="0">
                <a:solidFill>
                  <a:srgbClr val="002060"/>
                </a:solidFill>
              </a:rPr>
              <a:t>	Aswathy Devi M L</a:t>
            </a:r>
          </a:p>
          <a:p>
            <a:r>
              <a:rPr lang="en-US" dirty="0">
                <a:solidFill>
                  <a:srgbClr val="002060"/>
                </a:solidFill>
              </a:rPr>
              <a:t>	MCT19MCA001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642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F40497-D8A4-40B8-9195-CE488D47B093}"/>
              </a:ext>
            </a:extLst>
          </p:cNvPr>
          <p:cNvSpPr txBox="1"/>
          <p:nvPr/>
        </p:nvSpPr>
        <p:spPr>
          <a:xfrm>
            <a:off x="1924050" y="885825"/>
            <a:ext cx="620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INTRODUCTION</a:t>
            </a:r>
            <a:endParaRPr lang="en-IN" b="1" i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E5D56-5299-4BDD-A5FA-4970F02A272E}"/>
              </a:ext>
            </a:extLst>
          </p:cNvPr>
          <p:cNvSpPr txBox="1"/>
          <p:nvPr/>
        </p:nvSpPr>
        <p:spPr>
          <a:xfrm>
            <a:off x="1924050" y="1628775"/>
            <a:ext cx="90106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number of proposed solutions are available for colorization of black and white images.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There is a lot of research going on in this field to obtain images as realistic as possible.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Image colorization is a difficult problem that often requires user input to be successful.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 evaluate a new approach to automatically colorize black and white images of nature without direct user input.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Automated colorization of black and white images has been subject to much research within the computer vision and ML.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4915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A45CA4-07CD-4679-93A4-4DCD8B3921F9}"/>
              </a:ext>
            </a:extLst>
          </p:cNvPr>
          <p:cNvSpPr txBox="1"/>
          <p:nvPr/>
        </p:nvSpPr>
        <p:spPr>
          <a:xfrm>
            <a:off x="1686757" y="1154097"/>
            <a:ext cx="8522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Continue………….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1385E-457F-4201-9434-414FAF7437F2}"/>
              </a:ext>
            </a:extLst>
          </p:cNvPr>
          <p:cNvSpPr txBox="1"/>
          <p:nvPr/>
        </p:nvSpPr>
        <p:spPr>
          <a:xfrm>
            <a:off x="1695635" y="1828800"/>
            <a:ext cx="852256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Given a grayscale photograph as </a:t>
            </a:r>
            <a:r>
              <a:rPr lang="en-US" dirty="0" err="1"/>
              <a:t>input,this</a:t>
            </a:r>
            <a:r>
              <a:rPr lang="en-US" dirty="0"/>
              <a:t> paper attacks the problem of hallucinating a plausible color version of the photograph.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 propose a fully automatic approach that produces vibrant and realistic colorizations.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However, for this paper our goal is not necessarily to recover the actual ground truth color, but rather to produce a plausible colorization that could potentially fool a human observer.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4563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2DBF08-DCF3-446E-81AA-B13E888F7DC2}"/>
              </a:ext>
            </a:extLst>
          </p:cNvPr>
          <p:cNvSpPr txBox="1"/>
          <p:nvPr/>
        </p:nvSpPr>
        <p:spPr>
          <a:xfrm>
            <a:off x="2299317" y="1340528"/>
            <a:ext cx="7599285" cy="336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Image colorization is the process of adding color to grayscale or sepia images, usually with the intent to modernize them.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By hand, this can be a time consuming and repetitive process, and thus would be useful to automate.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Colorization is fundamentally an ill-posed problem - two objects with different colors can appear the same on grayscale film.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0826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9D3B6B-1AFB-4EDD-9EDC-27DC51004536}"/>
              </a:ext>
            </a:extLst>
          </p:cNvPr>
          <p:cNvSpPr txBox="1"/>
          <p:nvPr/>
        </p:nvSpPr>
        <p:spPr>
          <a:xfrm>
            <a:off x="1979720" y="2050742"/>
            <a:ext cx="65872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Coloring Problem: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Gray image coloring or “colorization” means to  give color gray 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become a new research point area since it is utilized to increase the visual appeal of images such as old black and white </a:t>
            </a:r>
            <a:r>
              <a:rPr lang="en-US" dirty="0" err="1"/>
              <a:t>photos,movies</a:t>
            </a:r>
            <a:r>
              <a:rPr lang="en-US" dirty="0"/>
              <a:t> or scientific illustrations.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problem of coloring there are two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US" dirty="0"/>
              <a:t>Intensity(most common used):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Gray=(</a:t>
            </a:r>
            <a:r>
              <a:rPr lang="en-US" dirty="0" err="1"/>
              <a:t>red+green+blue</a:t>
            </a:r>
            <a:r>
              <a:rPr lang="en-US" dirty="0"/>
              <a:t>)</a:t>
            </a:r>
          </a:p>
          <a:p>
            <a:pPr marL="1657350" lvl="3" indent="-285750">
              <a:buFont typeface="Wingdings" panose="05000000000000000000" pitchFamily="2" charset="2"/>
              <a:buChar char="q"/>
            </a:pPr>
            <a:r>
              <a:rPr lang="en-US" dirty="0"/>
              <a:t>Luminance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6759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51C2AC-4688-424B-BA1B-0CE18B44C727}"/>
              </a:ext>
            </a:extLst>
          </p:cNvPr>
          <p:cNvSpPr txBox="1"/>
          <p:nvPr/>
        </p:nvSpPr>
        <p:spPr>
          <a:xfrm>
            <a:off x="2015231" y="1020932"/>
            <a:ext cx="67914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TOOLS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LUMINAR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PHOTOMYNE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PIXBIM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PHOTOSHOP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MOVAVI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6894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4B23BF-1038-43F6-AC54-5A2B890BFF04}"/>
              </a:ext>
            </a:extLst>
          </p:cNvPr>
          <p:cNvSpPr txBox="1"/>
          <p:nvPr/>
        </p:nvSpPr>
        <p:spPr>
          <a:xfrm>
            <a:off x="2041864" y="1606858"/>
            <a:ext cx="7972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OUTPUT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D9BB7-46CE-47ED-B85C-B476BFC44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254" y="2733675"/>
            <a:ext cx="4006864" cy="2211188"/>
          </a:xfrm>
          <a:prstGeom prst="rect">
            <a:avLst/>
          </a:prstGeom>
        </p:spPr>
      </p:pic>
      <p:pic>
        <p:nvPicPr>
          <p:cNvPr id="1026" name="Picture 2" descr="Automatic Colorization">
            <a:extLst>
              <a:ext uri="{FF2B5EF4-FFF2-40B4-BE49-F238E27FC236}">
                <a16:creationId xmlns:a16="http://schemas.microsoft.com/office/drawing/2014/main" id="{46D3C6D2-1B62-45B2-8B5E-756072C40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632" y="2733676"/>
            <a:ext cx="5918446" cy="22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720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1465D-4966-416D-BE30-296945018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COLORIZATION</a:t>
            </a:r>
            <a:endParaRPr lang="en-IN" dirty="0"/>
          </a:p>
        </p:txBody>
      </p:sp>
      <p:pic>
        <p:nvPicPr>
          <p:cNvPr id="5" name="Record_2022-02-19-19-53-23">
            <a:hlinkClick r:id="" action="ppaction://media"/>
            <a:extLst>
              <a:ext uri="{FF2B5EF4-FFF2-40B4-BE49-F238E27FC236}">
                <a16:creationId xmlns:a16="http://schemas.microsoft.com/office/drawing/2014/main" id="{8A809DA8-A4DE-4820-937D-B15A82321968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9975" y="2325950"/>
            <a:ext cx="4754563" cy="2954075"/>
          </a:xfrm>
        </p:spPr>
      </p:pic>
      <p:pic>
        <p:nvPicPr>
          <p:cNvPr id="6" name="Record_2022-02-19-19-52-49">
            <a:hlinkClick r:id="" action="ppaction://media"/>
            <a:extLst>
              <a:ext uri="{FF2B5EF4-FFF2-40B4-BE49-F238E27FC236}">
                <a16:creationId xmlns:a16="http://schemas.microsoft.com/office/drawing/2014/main" id="{3D5437E4-E2A0-44F2-BBE6-F412B6FF2DF1}"/>
              </a:ext>
            </a:extLst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47037" y="2332037"/>
            <a:ext cx="6388729" cy="2947988"/>
          </a:xfrm>
        </p:spPr>
      </p:pic>
    </p:spTree>
    <p:extLst>
      <p:ext uri="{BB962C8B-B14F-4D97-AF65-F5344CB8AC3E}">
        <p14:creationId xmlns:p14="http://schemas.microsoft.com/office/powerpoint/2010/main" val="1744277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5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A9D615-5981-403D-BA81-11685916B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8674FF-673D-40E4-90DC-427647F6395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EFE16CA-070B-4D00-B57F-1D59C2AB8F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Wood design</Template>
  <TotalTime>311</TotalTime>
  <Words>425</Words>
  <Application>Microsoft Office PowerPoint</Application>
  <PresentationFormat>Widescreen</PresentationFormat>
  <Paragraphs>45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Narrow</vt:lpstr>
      <vt:lpstr>Calibri</vt:lpstr>
      <vt:lpstr>Rockwell</vt:lpstr>
      <vt:lpstr>Rockwell Condensed</vt:lpstr>
      <vt:lpstr>Rockwell Extra Bold</vt:lpstr>
      <vt:lpstr>Wingdings</vt:lpstr>
      <vt:lpstr>Wood Type</vt:lpstr>
      <vt:lpstr>WELCOME</vt:lpstr>
      <vt:lpstr>AUTOMATED IMAGE COLORIZATION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COLORIZATION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IMAGE COLORIZATION</dc:title>
  <dc:creator>Aswathy Achu</dc:creator>
  <cp:lastModifiedBy>Aswathy Achu</cp:lastModifiedBy>
  <cp:revision>10</cp:revision>
  <dcterms:created xsi:type="dcterms:W3CDTF">2022-02-18T07:52:20Z</dcterms:created>
  <dcterms:modified xsi:type="dcterms:W3CDTF">2022-02-21T08:16:56Z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